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462435-4FC8-4B7C-A530-B61F3A62E5A4}" v="237" dt="2026-01-12T18:40:22.4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C29A97-FCF7-4B24-A210-413628AED2D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545AEDE1-CD7E-4BB4-A468-45D555AE04A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Hlavní</a:t>
          </a:r>
          <a:r>
            <a:rPr lang="en-US" b="1" i="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b="1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cíl</a:t>
          </a:r>
          <a:r>
            <a:rPr lang="en-US" b="1" i="0" baseline="0" dirty="0">
              <a:latin typeface="Segoe UI" panose="020B0502040204020203" pitchFamily="34" charset="0"/>
              <a:cs typeface="Segoe UI" panose="020B0502040204020203" pitchFamily="34" charset="0"/>
            </a:rPr>
            <a:t>:</a:t>
          </a:r>
          <a:r>
            <a:rPr lang="en-US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Demokratizace</a:t>
          </a:r>
          <a:r>
            <a:rPr lang="en-US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sportovní</a:t>
          </a:r>
          <a:r>
            <a:rPr lang="en-US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analýzy</a:t>
          </a:r>
          <a:r>
            <a:rPr lang="en-US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.</a:t>
          </a:r>
          <a:endParaRPr lang="en-US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432B4198-8082-4FB9-A31B-3EECC3CE711E}" type="parTrans" cxnId="{3F769908-3E2A-43BF-B3C8-E5C70C144DF3}">
      <dgm:prSet/>
      <dgm:spPr/>
      <dgm:t>
        <a:bodyPr/>
        <a:lstStyle/>
        <a:p>
          <a:endParaRPr lang="en-US"/>
        </a:p>
      </dgm:t>
    </dgm:pt>
    <dgm:pt modelId="{A669FC48-E663-4C41-A676-70E1B251DC1E}" type="sibTrans" cxnId="{3F769908-3E2A-43BF-B3C8-E5C70C144DF3}">
      <dgm:prSet/>
      <dgm:spPr/>
      <dgm:t>
        <a:bodyPr/>
        <a:lstStyle/>
        <a:p>
          <a:endParaRPr lang="en-US"/>
        </a:p>
      </dgm:t>
    </dgm:pt>
    <dgm:pt modelId="{F8A919B8-BB24-4CD8-AACA-A2E8155DF17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Zpřístupnit</a:t>
          </a:r>
          <a:r>
            <a:rPr lang="en-US" sz="2000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 p</a:t>
          </a:r>
          <a:r>
            <a:rPr lang="cs-CZ" sz="2000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řesné</a:t>
          </a:r>
          <a:r>
            <a:rPr lang="en-US" sz="2000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000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metriky</a:t>
          </a:r>
          <a:r>
            <a:rPr lang="cs-CZ" sz="2000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.</a:t>
          </a:r>
          <a:endParaRPr lang="en-US" sz="2000" i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E12C8BA3-1EF1-47A9-83F9-06CB6909E22D}" type="parTrans" cxnId="{EA3E2A2B-71F9-4E58-B02A-616F57DEE267}">
      <dgm:prSet/>
      <dgm:spPr/>
      <dgm:t>
        <a:bodyPr/>
        <a:lstStyle/>
        <a:p>
          <a:endParaRPr lang="en-US"/>
        </a:p>
      </dgm:t>
    </dgm:pt>
    <dgm:pt modelId="{7151FE38-A044-4B9E-A642-742943605B8F}" type="sibTrans" cxnId="{EA3E2A2B-71F9-4E58-B02A-616F57DEE267}">
      <dgm:prSet/>
      <dgm:spPr/>
      <dgm:t>
        <a:bodyPr/>
        <a:lstStyle/>
        <a:p>
          <a:endParaRPr lang="en-US"/>
        </a:p>
      </dgm:t>
    </dgm:pt>
    <dgm:pt modelId="{D8EE69FB-7C57-4AF7-A187-61D988F6E65F}">
      <dgm:prSet/>
      <dgm:spPr/>
      <dgm:t>
        <a:bodyPr/>
        <a:lstStyle/>
        <a:p>
          <a:pPr>
            <a:lnSpc>
              <a:spcPct val="100000"/>
            </a:lnSpc>
          </a:pPr>
          <a:r>
            <a:rPr lang="cs-CZ" b="1" i="0" baseline="0" dirty="0">
              <a:latin typeface="Segoe UI" panose="020B0502040204020203" pitchFamily="34" charset="0"/>
              <a:cs typeface="Segoe UI" panose="020B0502040204020203" pitchFamily="34" charset="0"/>
            </a:rPr>
            <a:t>Ř</a:t>
          </a:r>
          <a:r>
            <a:rPr lang="en-US" b="1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ešení</a:t>
          </a:r>
          <a:r>
            <a:rPr lang="en-US" b="1" i="0" baseline="0" dirty="0">
              <a:latin typeface="Segoe UI" panose="020B0502040204020203" pitchFamily="34" charset="0"/>
              <a:cs typeface="Segoe UI" panose="020B0502040204020203" pitchFamily="34" charset="0"/>
            </a:rPr>
            <a:t>:</a:t>
          </a:r>
          <a:endParaRPr lang="en-US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9691FBC5-109A-4CAC-B9CF-37E36BA89BA0}" type="parTrans" cxnId="{1A09650E-7E56-4006-B727-F5A83FCCE5A4}">
      <dgm:prSet/>
      <dgm:spPr/>
      <dgm:t>
        <a:bodyPr/>
        <a:lstStyle/>
        <a:p>
          <a:endParaRPr lang="en-US"/>
        </a:p>
      </dgm:t>
    </dgm:pt>
    <dgm:pt modelId="{226C7408-287F-440F-B6FF-1A476F7419C2}" type="sibTrans" cxnId="{1A09650E-7E56-4006-B727-F5A83FCCE5A4}">
      <dgm:prSet/>
      <dgm:spPr/>
      <dgm:t>
        <a:bodyPr/>
        <a:lstStyle/>
        <a:p>
          <a:endParaRPr lang="en-US"/>
        </a:p>
      </dgm:t>
    </dgm:pt>
    <dgm:pt modelId="{D5BEAB55-DFF7-42FE-AADA-F9E3B6AC75E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Software </a:t>
          </a:r>
          <a:r>
            <a:rPr lang="en-US" sz="2000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nahrazuje</a:t>
          </a:r>
          <a:r>
            <a:rPr lang="en-US" sz="2000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 hardware.</a:t>
          </a:r>
          <a:endParaRPr lang="en-US" sz="2000" b="0" i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4A3E016-1C5D-46B7-9F37-8EEE00CD25B6}" type="parTrans" cxnId="{29C7393F-BB35-4796-824C-63442665978A}">
      <dgm:prSet/>
      <dgm:spPr/>
      <dgm:t>
        <a:bodyPr/>
        <a:lstStyle/>
        <a:p>
          <a:endParaRPr lang="en-US"/>
        </a:p>
      </dgm:t>
    </dgm:pt>
    <dgm:pt modelId="{D23D6632-FA20-4470-B4BF-43ED63E2D59E}" type="sibTrans" cxnId="{29C7393F-BB35-4796-824C-63442665978A}">
      <dgm:prSet/>
      <dgm:spPr/>
      <dgm:t>
        <a:bodyPr/>
        <a:lstStyle/>
        <a:p>
          <a:endParaRPr lang="en-US"/>
        </a:p>
      </dgm:t>
    </dgm:pt>
    <dgm:pt modelId="{92271BD6-9FCD-4612-AB3A-A4E66D0CE42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Funkcionalita</a:t>
          </a:r>
          <a:r>
            <a:rPr lang="en-US" b="1" i="0" baseline="0" dirty="0">
              <a:latin typeface="Segoe UI" panose="020B0502040204020203" pitchFamily="34" charset="0"/>
              <a:cs typeface="Segoe UI" panose="020B0502040204020203" pitchFamily="34" charset="0"/>
            </a:rPr>
            <a:t>:</a:t>
          </a:r>
          <a:endParaRPr lang="en-US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6B667AA-7B1B-4342-B3BE-BA275C412C7E}" type="parTrans" cxnId="{8AECB100-17F9-4CB9-9B7C-C4CBB3A84808}">
      <dgm:prSet/>
      <dgm:spPr/>
      <dgm:t>
        <a:bodyPr/>
        <a:lstStyle/>
        <a:p>
          <a:endParaRPr lang="en-US"/>
        </a:p>
      </dgm:t>
    </dgm:pt>
    <dgm:pt modelId="{FEBEF731-A15E-4EAC-A24D-37A32279A840}" type="sibTrans" cxnId="{8AECB100-17F9-4CB9-9B7C-C4CBB3A84808}">
      <dgm:prSet/>
      <dgm:spPr/>
      <dgm:t>
        <a:bodyPr/>
        <a:lstStyle/>
        <a:p>
          <a:endParaRPr lang="en-US"/>
        </a:p>
      </dgm:t>
    </dgm:pt>
    <dgm:pt modelId="{9110C047-41C0-4715-96B4-7F9B7663B3B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Okamžitá</a:t>
          </a:r>
          <a:r>
            <a:rPr lang="en-US" sz="2000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000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zpětná</a:t>
          </a:r>
          <a:r>
            <a:rPr lang="en-US" sz="2000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000" b="0" i="0" baseline="0" dirty="0" err="1">
              <a:latin typeface="Segoe UI" panose="020B0502040204020203" pitchFamily="34" charset="0"/>
              <a:cs typeface="Segoe UI" panose="020B0502040204020203" pitchFamily="34" charset="0"/>
            </a:rPr>
            <a:t>vazba</a:t>
          </a:r>
          <a:r>
            <a:rPr lang="cs-CZ" sz="2000" b="0" i="0" baseline="0" dirty="0">
              <a:latin typeface="Segoe UI" panose="020B0502040204020203" pitchFamily="34" charset="0"/>
              <a:cs typeface="Segoe UI" panose="020B0502040204020203" pitchFamily="34" charset="0"/>
            </a:rPr>
            <a:t>.</a:t>
          </a:r>
          <a:endParaRPr lang="en-US" sz="2000" i="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2579FE4E-3A75-4B0E-839F-EA27BBAD75DF}" type="parTrans" cxnId="{7648E62D-3AF8-4F0C-93CB-1A1A736D50C2}">
      <dgm:prSet/>
      <dgm:spPr/>
      <dgm:t>
        <a:bodyPr/>
        <a:lstStyle/>
        <a:p>
          <a:endParaRPr lang="en-US"/>
        </a:p>
      </dgm:t>
    </dgm:pt>
    <dgm:pt modelId="{54F007C7-DC39-46C2-9DBB-6D19DB70DED3}" type="sibTrans" cxnId="{7648E62D-3AF8-4F0C-93CB-1A1A736D50C2}">
      <dgm:prSet/>
      <dgm:spPr/>
      <dgm:t>
        <a:bodyPr/>
        <a:lstStyle/>
        <a:p>
          <a:endParaRPr lang="en-US"/>
        </a:p>
      </dgm:t>
    </dgm:pt>
    <dgm:pt modelId="{258AED89-A5FE-4914-87BD-745F6665FFCF}" type="pres">
      <dgm:prSet presAssocID="{EFC29A97-FCF7-4B24-A210-413628AED2DC}" presName="root" presStyleCnt="0">
        <dgm:presLayoutVars>
          <dgm:dir/>
          <dgm:resizeHandles val="exact"/>
        </dgm:presLayoutVars>
      </dgm:prSet>
      <dgm:spPr/>
    </dgm:pt>
    <dgm:pt modelId="{F59442C2-A5AD-4D48-B699-2464E052162F}" type="pres">
      <dgm:prSet presAssocID="{545AEDE1-CD7E-4BB4-A468-45D555AE04A0}" presName="compNode" presStyleCnt="0"/>
      <dgm:spPr/>
    </dgm:pt>
    <dgm:pt modelId="{0DD4D894-84C8-4A0D-AD73-26F606902499}" type="pres">
      <dgm:prSet presAssocID="{545AEDE1-CD7E-4BB4-A468-45D555AE04A0}" presName="bgRect" presStyleLbl="bgShp" presStyleIdx="0" presStyleCnt="3"/>
      <dgm:spPr/>
    </dgm:pt>
    <dgm:pt modelId="{24F72EE0-0D22-466C-8947-1571BDE23C89}" type="pres">
      <dgm:prSet presAssocID="{545AEDE1-CD7E-4BB4-A468-45D555AE04A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zení se souvislou výplní"/>
        </a:ext>
      </dgm:extLst>
    </dgm:pt>
    <dgm:pt modelId="{E823041B-ADC0-45DE-8ED5-0738F2A2A87A}" type="pres">
      <dgm:prSet presAssocID="{545AEDE1-CD7E-4BB4-A468-45D555AE04A0}" presName="spaceRect" presStyleCnt="0"/>
      <dgm:spPr/>
    </dgm:pt>
    <dgm:pt modelId="{DE541712-8922-45DC-9596-827355E3445E}" type="pres">
      <dgm:prSet presAssocID="{545AEDE1-CD7E-4BB4-A468-45D555AE04A0}" presName="parTx" presStyleLbl="revTx" presStyleIdx="0" presStyleCnt="6">
        <dgm:presLayoutVars>
          <dgm:chMax val="0"/>
          <dgm:chPref val="0"/>
        </dgm:presLayoutVars>
      </dgm:prSet>
      <dgm:spPr/>
    </dgm:pt>
    <dgm:pt modelId="{64C4A26B-CA4E-461B-9AFB-69F7563D22DD}" type="pres">
      <dgm:prSet presAssocID="{545AEDE1-CD7E-4BB4-A468-45D555AE04A0}" presName="desTx" presStyleLbl="revTx" presStyleIdx="1" presStyleCnt="6" custScaleX="115336" custLinFactNeighborX="112" custLinFactNeighborY="-214">
        <dgm:presLayoutVars/>
      </dgm:prSet>
      <dgm:spPr/>
    </dgm:pt>
    <dgm:pt modelId="{FA065411-0597-4437-990F-AD4E4D829B26}" type="pres">
      <dgm:prSet presAssocID="{A669FC48-E663-4C41-A676-70E1B251DC1E}" presName="sibTrans" presStyleCnt="0"/>
      <dgm:spPr/>
    </dgm:pt>
    <dgm:pt modelId="{BFCF6144-F2BB-4B5A-8103-F5B8E1EA1532}" type="pres">
      <dgm:prSet presAssocID="{D8EE69FB-7C57-4AF7-A187-61D988F6E65F}" presName="compNode" presStyleCnt="0"/>
      <dgm:spPr/>
    </dgm:pt>
    <dgm:pt modelId="{3277E688-3E1E-401C-81E3-9A6FE39636DC}" type="pres">
      <dgm:prSet presAssocID="{D8EE69FB-7C57-4AF7-A187-61D988F6E65F}" presName="bgRect" presStyleLbl="bgShp" presStyleIdx="1" presStyleCnt="3"/>
      <dgm:spPr/>
    </dgm:pt>
    <dgm:pt modelId="{BE818E8D-A35A-45F2-ADAC-D0E371530442}" type="pres">
      <dgm:prSet presAssocID="{D8EE69FB-7C57-4AF7-A187-61D988F6E65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átor samčího pohlaví se souvislou výplní"/>
        </a:ext>
      </dgm:extLst>
    </dgm:pt>
    <dgm:pt modelId="{672A7FCB-184E-47DE-B5F4-F948B3C5D42D}" type="pres">
      <dgm:prSet presAssocID="{D8EE69FB-7C57-4AF7-A187-61D988F6E65F}" presName="spaceRect" presStyleCnt="0"/>
      <dgm:spPr/>
    </dgm:pt>
    <dgm:pt modelId="{B42DAAE4-2D33-4C9D-AF32-C17617C20ED5}" type="pres">
      <dgm:prSet presAssocID="{D8EE69FB-7C57-4AF7-A187-61D988F6E65F}" presName="parTx" presStyleLbl="revTx" presStyleIdx="2" presStyleCnt="6">
        <dgm:presLayoutVars>
          <dgm:chMax val="0"/>
          <dgm:chPref val="0"/>
        </dgm:presLayoutVars>
      </dgm:prSet>
      <dgm:spPr/>
    </dgm:pt>
    <dgm:pt modelId="{CA5DDDAF-5B83-4AAB-B25B-03B9572FF56A}" type="pres">
      <dgm:prSet presAssocID="{D8EE69FB-7C57-4AF7-A187-61D988F6E65F}" presName="desTx" presStyleLbl="revTx" presStyleIdx="3" presStyleCnt="6" custScaleX="115336">
        <dgm:presLayoutVars/>
      </dgm:prSet>
      <dgm:spPr/>
    </dgm:pt>
    <dgm:pt modelId="{DF2405B4-275E-4CF7-BF1B-BAD4951288A7}" type="pres">
      <dgm:prSet presAssocID="{226C7408-287F-440F-B6FF-1A476F7419C2}" presName="sibTrans" presStyleCnt="0"/>
      <dgm:spPr/>
    </dgm:pt>
    <dgm:pt modelId="{EAE3D30D-649D-468F-B6D4-D96293390D27}" type="pres">
      <dgm:prSet presAssocID="{92271BD6-9FCD-4612-AB3A-A4E66D0CE421}" presName="compNode" presStyleCnt="0"/>
      <dgm:spPr/>
    </dgm:pt>
    <dgm:pt modelId="{F691477A-7BD6-4F47-8FC6-65C20AB3A509}" type="pres">
      <dgm:prSet presAssocID="{92271BD6-9FCD-4612-AB3A-A4E66D0CE421}" presName="bgRect" presStyleLbl="bgShp" presStyleIdx="2" presStyleCnt="3"/>
      <dgm:spPr/>
    </dgm:pt>
    <dgm:pt modelId="{CF4B9F11-D12B-49D9-87EC-48A43776B54F}" type="pres">
      <dgm:prSet presAssocID="{92271BD6-9FCD-4612-AB3A-A4E66D0CE42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zubené kolečko se souvislou výplní"/>
        </a:ext>
      </dgm:extLst>
    </dgm:pt>
    <dgm:pt modelId="{E2F6C620-9CD5-424F-A32C-BE0822198ADB}" type="pres">
      <dgm:prSet presAssocID="{92271BD6-9FCD-4612-AB3A-A4E66D0CE421}" presName="spaceRect" presStyleCnt="0"/>
      <dgm:spPr/>
    </dgm:pt>
    <dgm:pt modelId="{27E7E6D2-D414-4DEF-B731-11AA9D18FC8F}" type="pres">
      <dgm:prSet presAssocID="{92271BD6-9FCD-4612-AB3A-A4E66D0CE421}" presName="parTx" presStyleLbl="revTx" presStyleIdx="4" presStyleCnt="6">
        <dgm:presLayoutVars>
          <dgm:chMax val="0"/>
          <dgm:chPref val="0"/>
        </dgm:presLayoutVars>
      </dgm:prSet>
      <dgm:spPr/>
    </dgm:pt>
    <dgm:pt modelId="{5DB8A11B-AD15-488E-8EA7-A00E4FC0A3CC}" type="pres">
      <dgm:prSet presAssocID="{92271BD6-9FCD-4612-AB3A-A4E66D0CE421}" presName="desTx" presStyleLbl="revTx" presStyleIdx="5" presStyleCnt="6" custScaleX="115336">
        <dgm:presLayoutVars/>
      </dgm:prSet>
      <dgm:spPr/>
    </dgm:pt>
  </dgm:ptLst>
  <dgm:cxnLst>
    <dgm:cxn modelId="{8AECB100-17F9-4CB9-9B7C-C4CBB3A84808}" srcId="{EFC29A97-FCF7-4B24-A210-413628AED2DC}" destId="{92271BD6-9FCD-4612-AB3A-A4E66D0CE421}" srcOrd="2" destOrd="0" parTransId="{06B667AA-7B1B-4342-B3BE-BA275C412C7E}" sibTransId="{FEBEF731-A15E-4EAC-A24D-37A32279A840}"/>
    <dgm:cxn modelId="{3F769908-3E2A-43BF-B3C8-E5C70C144DF3}" srcId="{EFC29A97-FCF7-4B24-A210-413628AED2DC}" destId="{545AEDE1-CD7E-4BB4-A468-45D555AE04A0}" srcOrd="0" destOrd="0" parTransId="{432B4198-8082-4FB9-A31B-3EECC3CE711E}" sibTransId="{A669FC48-E663-4C41-A676-70E1B251DC1E}"/>
    <dgm:cxn modelId="{1A09650E-7E56-4006-B727-F5A83FCCE5A4}" srcId="{EFC29A97-FCF7-4B24-A210-413628AED2DC}" destId="{D8EE69FB-7C57-4AF7-A187-61D988F6E65F}" srcOrd="1" destOrd="0" parTransId="{9691FBC5-109A-4CAC-B9CF-37E36BA89BA0}" sibTransId="{226C7408-287F-440F-B6FF-1A476F7419C2}"/>
    <dgm:cxn modelId="{080B6D0E-7542-4CB6-B8F5-5301E9361D5D}" type="presOf" srcId="{92271BD6-9FCD-4612-AB3A-A4E66D0CE421}" destId="{27E7E6D2-D414-4DEF-B731-11AA9D18FC8F}" srcOrd="0" destOrd="0" presId="urn:microsoft.com/office/officeart/2018/2/layout/IconVerticalSolidList"/>
    <dgm:cxn modelId="{96EA821E-5881-4241-9176-FEBE7C219F1F}" type="presOf" srcId="{545AEDE1-CD7E-4BB4-A468-45D555AE04A0}" destId="{DE541712-8922-45DC-9596-827355E3445E}" srcOrd="0" destOrd="0" presId="urn:microsoft.com/office/officeart/2018/2/layout/IconVerticalSolidList"/>
    <dgm:cxn modelId="{EA3E2A2B-71F9-4E58-B02A-616F57DEE267}" srcId="{545AEDE1-CD7E-4BB4-A468-45D555AE04A0}" destId="{F8A919B8-BB24-4CD8-AACA-A2E8155DF170}" srcOrd="0" destOrd="0" parTransId="{E12C8BA3-1EF1-47A9-83F9-06CB6909E22D}" sibTransId="{7151FE38-A044-4B9E-A642-742943605B8F}"/>
    <dgm:cxn modelId="{7648E62D-3AF8-4F0C-93CB-1A1A736D50C2}" srcId="{92271BD6-9FCD-4612-AB3A-A4E66D0CE421}" destId="{9110C047-41C0-4715-96B4-7F9B7663B3B0}" srcOrd="0" destOrd="0" parTransId="{2579FE4E-3A75-4B0E-839F-EA27BBAD75DF}" sibTransId="{54F007C7-DC39-46C2-9DBB-6D19DB70DED3}"/>
    <dgm:cxn modelId="{CDC8BC2E-1835-47D1-A838-D4CA6CE006B1}" type="presOf" srcId="{F8A919B8-BB24-4CD8-AACA-A2E8155DF170}" destId="{64C4A26B-CA4E-461B-9AFB-69F7563D22DD}" srcOrd="0" destOrd="0" presId="urn:microsoft.com/office/officeart/2018/2/layout/IconVerticalSolidList"/>
    <dgm:cxn modelId="{29C7393F-BB35-4796-824C-63442665978A}" srcId="{D8EE69FB-7C57-4AF7-A187-61D988F6E65F}" destId="{D5BEAB55-DFF7-42FE-AADA-F9E3B6AC75E5}" srcOrd="0" destOrd="0" parTransId="{D4A3E016-1C5D-46B7-9F37-8EEE00CD25B6}" sibTransId="{D23D6632-FA20-4470-B4BF-43ED63E2D59E}"/>
    <dgm:cxn modelId="{7AFCD342-5E8A-4514-B330-18AF4AAC763D}" type="presOf" srcId="{EFC29A97-FCF7-4B24-A210-413628AED2DC}" destId="{258AED89-A5FE-4914-87BD-745F6665FFCF}" srcOrd="0" destOrd="0" presId="urn:microsoft.com/office/officeart/2018/2/layout/IconVerticalSolidList"/>
    <dgm:cxn modelId="{EC239B47-E7EE-4311-B7E1-3DF7215E1F16}" type="presOf" srcId="{D5BEAB55-DFF7-42FE-AADA-F9E3B6AC75E5}" destId="{CA5DDDAF-5B83-4AAB-B25B-03B9572FF56A}" srcOrd="0" destOrd="0" presId="urn:microsoft.com/office/officeart/2018/2/layout/IconVerticalSolidList"/>
    <dgm:cxn modelId="{3AB73398-7830-4C57-A468-8DCEDF69067C}" type="presOf" srcId="{D8EE69FB-7C57-4AF7-A187-61D988F6E65F}" destId="{B42DAAE4-2D33-4C9D-AF32-C17617C20ED5}" srcOrd="0" destOrd="0" presId="urn:microsoft.com/office/officeart/2018/2/layout/IconVerticalSolidList"/>
    <dgm:cxn modelId="{F7109EA9-B1F8-4B01-BFA1-C3D674FFE13B}" type="presOf" srcId="{9110C047-41C0-4715-96B4-7F9B7663B3B0}" destId="{5DB8A11B-AD15-488E-8EA7-A00E4FC0A3CC}" srcOrd="0" destOrd="0" presId="urn:microsoft.com/office/officeart/2018/2/layout/IconVerticalSolidList"/>
    <dgm:cxn modelId="{4DFC7A4A-A1CB-4582-B50D-AED088099D37}" type="presParOf" srcId="{258AED89-A5FE-4914-87BD-745F6665FFCF}" destId="{F59442C2-A5AD-4D48-B699-2464E052162F}" srcOrd="0" destOrd="0" presId="urn:microsoft.com/office/officeart/2018/2/layout/IconVerticalSolidList"/>
    <dgm:cxn modelId="{039FEF36-B4BC-4F27-81ED-32CD44AB212D}" type="presParOf" srcId="{F59442C2-A5AD-4D48-B699-2464E052162F}" destId="{0DD4D894-84C8-4A0D-AD73-26F606902499}" srcOrd="0" destOrd="0" presId="urn:microsoft.com/office/officeart/2018/2/layout/IconVerticalSolidList"/>
    <dgm:cxn modelId="{05976B69-1509-4705-88BB-3792FA1356B5}" type="presParOf" srcId="{F59442C2-A5AD-4D48-B699-2464E052162F}" destId="{24F72EE0-0D22-466C-8947-1571BDE23C89}" srcOrd="1" destOrd="0" presId="urn:microsoft.com/office/officeart/2018/2/layout/IconVerticalSolidList"/>
    <dgm:cxn modelId="{EA8A6F43-1307-4452-BAD9-DF20AE2E8B54}" type="presParOf" srcId="{F59442C2-A5AD-4D48-B699-2464E052162F}" destId="{E823041B-ADC0-45DE-8ED5-0738F2A2A87A}" srcOrd="2" destOrd="0" presId="urn:microsoft.com/office/officeart/2018/2/layout/IconVerticalSolidList"/>
    <dgm:cxn modelId="{E5DC1FB3-61B5-44E4-B69A-985F52214F3C}" type="presParOf" srcId="{F59442C2-A5AD-4D48-B699-2464E052162F}" destId="{DE541712-8922-45DC-9596-827355E3445E}" srcOrd="3" destOrd="0" presId="urn:microsoft.com/office/officeart/2018/2/layout/IconVerticalSolidList"/>
    <dgm:cxn modelId="{ABBB5CEE-DA70-4742-ACD8-679C6BBD3479}" type="presParOf" srcId="{F59442C2-A5AD-4D48-B699-2464E052162F}" destId="{64C4A26B-CA4E-461B-9AFB-69F7563D22DD}" srcOrd="4" destOrd="0" presId="urn:microsoft.com/office/officeart/2018/2/layout/IconVerticalSolidList"/>
    <dgm:cxn modelId="{D9FDE47E-AF2A-4DD1-9B4C-F0B320FD8856}" type="presParOf" srcId="{258AED89-A5FE-4914-87BD-745F6665FFCF}" destId="{FA065411-0597-4437-990F-AD4E4D829B26}" srcOrd="1" destOrd="0" presId="urn:microsoft.com/office/officeart/2018/2/layout/IconVerticalSolidList"/>
    <dgm:cxn modelId="{CA3B4657-9E3A-4417-84CE-BB38555068C0}" type="presParOf" srcId="{258AED89-A5FE-4914-87BD-745F6665FFCF}" destId="{BFCF6144-F2BB-4B5A-8103-F5B8E1EA1532}" srcOrd="2" destOrd="0" presId="urn:microsoft.com/office/officeart/2018/2/layout/IconVerticalSolidList"/>
    <dgm:cxn modelId="{C0CD578B-0DAE-4814-9825-9A2570DF251E}" type="presParOf" srcId="{BFCF6144-F2BB-4B5A-8103-F5B8E1EA1532}" destId="{3277E688-3E1E-401C-81E3-9A6FE39636DC}" srcOrd="0" destOrd="0" presId="urn:microsoft.com/office/officeart/2018/2/layout/IconVerticalSolidList"/>
    <dgm:cxn modelId="{18BEE0F3-5A1D-4ECF-8CB8-9F3B7579A220}" type="presParOf" srcId="{BFCF6144-F2BB-4B5A-8103-F5B8E1EA1532}" destId="{BE818E8D-A35A-45F2-ADAC-D0E371530442}" srcOrd="1" destOrd="0" presId="urn:microsoft.com/office/officeart/2018/2/layout/IconVerticalSolidList"/>
    <dgm:cxn modelId="{2E6870B6-1E18-4534-8A72-37FD4D8E4B8C}" type="presParOf" srcId="{BFCF6144-F2BB-4B5A-8103-F5B8E1EA1532}" destId="{672A7FCB-184E-47DE-B5F4-F948B3C5D42D}" srcOrd="2" destOrd="0" presId="urn:microsoft.com/office/officeart/2018/2/layout/IconVerticalSolidList"/>
    <dgm:cxn modelId="{99CDA47A-60D9-4EB5-B1E9-0ECF3A5C0519}" type="presParOf" srcId="{BFCF6144-F2BB-4B5A-8103-F5B8E1EA1532}" destId="{B42DAAE4-2D33-4C9D-AF32-C17617C20ED5}" srcOrd="3" destOrd="0" presId="urn:microsoft.com/office/officeart/2018/2/layout/IconVerticalSolidList"/>
    <dgm:cxn modelId="{758C0001-2D41-4584-90C5-78BF8DB8C393}" type="presParOf" srcId="{BFCF6144-F2BB-4B5A-8103-F5B8E1EA1532}" destId="{CA5DDDAF-5B83-4AAB-B25B-03B9572FF56A}" srcOrd="4" destOrd="0" presId="urn:microsoft.com/office/officeart/2018/2/layout/IconVerticalSolidList"/>
    <dgm:cxn modelId="{64726E71-5DBC-4C8A-8C04-CAB7F8C2A222}" type="presParOf" srcId="{258AED89-A5FE-4914-87BD-745F6665FFCF}" destId="{DF2405B4-275E-4CF7-BF1B-BAD4951288A7}" srcOrd="3" destOrd="0" presId="urn:microsoft.com/office/officeart/2018/2/layout/IconVerticalSolidList"/>
    <dgm:cxn modelId="{371C5899-2299-4F5A-A0CA-C04973FC85AF}" type="presParOf" srcId="{258AED89-A5FE-4914-87BD-745F6665FFCF}" destId="{EAE3D30D-649D-468F-B6D4-D96293390D27}" srcOrd="4" destOrd="0" presId="urn:microsoft.com/office/officeart/2018/2/layout/IconVerticalSolidList"/>
    <dgm:cxn modelId="{14C2BB2B-B98B-448F-A84B-B4320D7A0B26}" type="presParOf" srcId="{EAE3D30D-649D-468F-B6D4-D96293390D27}" destId="{F691477A-7BD6-4F47-8FC6-65C20AB3A509}" srcOrd="0" destOrd="0" presId="urn:microsoft.com/office/officeart/2018/2/layout/IconVerticalSolidList"/>
    <dgm:cxn modelId="{857F4292-79C5-4D21-9954-9A9742C336EF}" type="presParOf" srcId="{EAE3D30D-649D-468F-B6D4-D96293390D27}" destId="{CF4B9F11-D12B-49D9-87EC-48A43776B54F}" srcOrd="1" destOrd="0" presId="urn:microsoft.com/office/officeart/2018/2/layout/IconVerticalSolidList"/>
    <dgm:cxn modelId="{30CEE2F2-C924-4396-8264-5820C6AED8E1}" type="presParOf" srcId="{EAE3D30D-649D-468F-B6D4-D96293390D27}" destId="{E2F6C620-9CD5-424F-A32C-BE0822198ADB}" srcOrd="2" destOrd="0" presId="urn:microsoft.com/office/officeart/2018/2/layout/IconVerticalSolidList"/>
    <dgm:cxn modelId="{A517C6F8-CE84-4C4C-9D5C-BB543F6EBCC7}" type="presParOf" srcId="{EAE3D30D-649D-468F-B6D4-D96293390D27}" destId="{27E7E6D2-D414-4DEF-B731-11AA9D18FC8F}" srcOrd="3" destOrd="0" presId="urn:microsoft.com/office/officeart/2018/2/layout/IconVerticalSolidList"/>
    <dgm:cxn modelId="{3EADAE99-9B41-4142-91DA-38FB042A8143}" type="presParOf" srcId="{EAE3D30D-649D-468F-B6D4-D96293390D27}" destId="{5DB8A11B-AD15-488E-8EA7-A00E4FC0A3C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D4D894-84C8-4A0D-AD73-26F606902499}">
      <dsp:nvSpPr>
        <dsp:cNvPr id="0" name=""/>
        <dsp:cNvSpPr/>
      </dsp:nvSpPr>
      <dsp:spPr>
        <a:xfrm>
          <a:off x="-58887" y="8716"/>
          <a:ext cx="6171948" cy="156619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F72EE0-0D22-466C-8947-1571BDE23C89}">
      <dsp:nvSpPr>
        <dsp:cNvPr id="0" name=""/>
        <dsp:cNvSpPr/>
      </dsp:nvSpPr>
      <dsp:spPr>
        <a:xfrm>
          <a:off x="414884" y="361109"/>
          <a:ext cx="861404" cy="8614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541712-8922-45DC-9596-827355E3445E}">
      <dsp:nvSpPr>
        <dsp:cNvPr id="0" name=""/>
        <dsp:cNvSpPr/>
      </dsp:nvSpPr>
      <dsp:spPr>
        <a:xfrm>
          <a:off x="1750062" y="8716"/>
          <a:ext cx="2777376" cy="15661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755" tIns="165755" rIns="165755" bIns="165755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Hlavní</a:t>
          </a:r>
          <a:r>
            <a:rPr lang="en-US" sz="2400" b="1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400" b="1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cíl</a:t>
          </a:r>
          <a:r>
            <a:rPr lang="en-US" sz="2400" b="1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:</a:t>
          </a:r>
          <a:r>
            <a:rPr lang="en-US" sz="24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4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Demokratizace</a:t>
          </a:r>
          <a:r>
            <a:rPr lang="en-US" sz="24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4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sportovní</a:t>
          </a:r>
          <a:r>
            <a:rPr lang="en-US" sz="24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4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analýzy</a:t>
          </a:r>
          <a:r>
            <a:rPr lang="en-US" sz="24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.</a:t>
          </a:r>
          <a:endParaRPr lang="en-US" sz="240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1750062" y="8716"/>
        <a:ext cx="2777376" cy="1566190"/>
      </dsp:txXfrm>
    </dsp:sp>
    <dsp:sp modelId="{64C4A26B-CA4E-461B-9AFB-69F7563D22DD}">
      <dsp:nvSpPr>
        <dsp:cNvPr id="0" name=""/>
        <dsp:cNvSpPr/>
      </dsp:nvSpPr>
      <dsp:spPr>
        <a:xfrm>
          <a:off x="4406124" y="5365"/>
          <a:ext cx="1824711" cy="15661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755" tIns="165755" rIns="165755" bIns="165755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Zpřístupnit</a:t>
          </a:r>
          <a:r>
            <a:rPr lang="en-US" sz="20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p</a:t>
          </a:r>
          <a:r>
            <a:rPr lang="cs-CZ" sz="20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řesné</a:t>
          </a:r>
          <a:r>
            <a:rPr lang="en-US" sz="20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0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metriky</a:t>
          </a:r>
          <a:r>
            <a:rPr lang="cs-CZ" sz="20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.</a:t>
          </a:r>
          <a:endParaRPr lang="en-US" sz="2000" i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4406124" y="5365"/>
        <a:ext cx="1824711" cy="1566190"/>
      </dsp:txXfrm>
    </dsp:sp>
    <dsp:sp modelId="{3277E688-3E1E-401C-81E3-9A6FE39636DC}">
      <dsp:nvSpPr>
        <dsp:cNvPr id="0" name=""/>
        <dsp:cNvSpPr/>
      </dsp:nvSpPr>
      <dsp:spPr>
        <a:xfrm>
          <a:off x="-58887" y="1966454"/>
          <a:ext cx="6171948" cy="156619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818E8D-A35A-45F2-ADAC-D0E371530442}">
      <dsp:nvSpPr>
        <dsp:cNvPr id="0" name=""/>
        <dsp:cNvSpPr/>
      </dsp:nvSpPr>
      <dsp:spPr>
        <a:xfrm>
          <a:off x="414884" y="2318847"/>
          <a:ext cx="861404" cy="8614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2DAAE4-2D33-4C9D-AF32-C17617C20ED5}">
      <dsp:nvSpPr>
        <dsp:cNvPr id="0" name=""/>
        <dsp:cNvSpPr/>
      </dsp:nvSpPr>
      <dsp:spPr>
        <a:xfrm>
          <a:off x="1750062" y="1966454"/>
          <a:ext cx="2777376" cy="15661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755" tIns="165755" rIns="165755" bIns="165755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400" b="1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Ř</a:t>
          </a:r>
          <a:r>
            <a:rPr lang="en-US" sz="2400" b="1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ešení</a:t>
          </a:r>
          <a:r>
            <a:rPr lang="en-US" sz="2400" b="1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:</a:t>
          </a:r>
          <a:endParaRPr lang="en-US" sz="240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1750062" y="1966454"/>
        <a:ext cx="2777376" cy="1566190"/>
      </dsp:txXfrm>
    </dsp:sp>
    <dsp:sp modelId="{CA5DDDAF-5B83-4AAB-B25B-03B9572FF56A}">
      <dsp:nvSpPr>
        <dsp:cNvPr id="0" name=""/>
        <dsp:cNvSpPr/>
      </dsp:nvSpPr>
      <dsp:spPr>
        <a:xfrm>
          <a:off x="4406124" y="1966454"/>
          <a:ext cx="1824711" cy="15661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755" tIns="165755" rIns="165755" bIns="165755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Software </a:t>
          </a:r>
          <a:r>
            <a:rPr lang="en-US" sz="20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nahrazuje</a:t>
          </a:r>
          <a:r>
            <a:rPr lang="en-US" sz="20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hardware.</a:t>
          </a:r>
          <a:endParaRPr lang="en-US" sz="2000" b="0" i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4406124" y="1966454"/>
        <a:ext cx="1824711" cy="1566190"/>
      </dsp:txXfrm>
    </dsp:sp>
    <dsp:sp modelId="{F691477A-7BD6-4F47-8FC6-65C20AB3A509}">
      <dsp:nvSpPr>
        <dsp:cNvPr id="0" name=""/>
        <dsp:cNvSpPr/>
      </dsp:nvSpPr>
      <dsp:spPr>
        <a:xfrm>
          <a:off x="-58887" y="3924192"/>
          <a:ext cx="6171948" cy="156619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4B9F11-D12B-49D9-87EC-48A43776B54F}">
      <dsp:nvSpPr>
        <dsp:cNvPr id="0" name=""/>
        <dsp:cNvSpPr/>
      </dsp:nvSpPr>
      <dsp:spPr>
        <a:xfrm>
          <a:off x="414884" y="4276585"/>
          <a:ext cx="861404" cy="8614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E7E6D2-D414-4DEF-B731-11AA9D18FC8F}">
      <dsp:nvSpPr>
        <dsp:cNvPr id="0" name=""/>
        <dsp:cNvSpPr/>
      </dsp:nvSpPr>
      <dsp:spPr>
        <a:xfrm>
          <a:off x="1750062" y="3924192"/>
          <a:ext cx="2777376" cy="15661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755" tIns="165755" rIns="165755" bIns="165755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Funkcionalita</a:t>
          </a:r>
          <a:r>
            <a:rPr lang="en-US" sz="2400" b="1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:</a:t>
          </a:r>
          <a:endParaRPr lang="en-US" sz="240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1750062" y="3924192"/>
        <a:ext cx="2777376" cy="1566190"/>
      </dsp:txXfrm>
    </dsp:sp>
    <dsp:sp modelId="{5DB8A11B-AD15-488E-8EA7-A00E4FC0A3CC}">
      <dsp:nvSpPr>
        <dsp:cNvPr id="0" name=""/>
        <dsp:cNvSpPr/>
      </dsp:nvSpPr>
      <dsp:spPr>
        <a:xfrm>
          <a:off x="4406124" y="3924192"/>
          <a:ext cx="1824711" cy="15661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755" tIns="165755" rIns="165755" bIns="165755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Okamžitá</a:t>
          </a:r>
          <a:r>
            <a:rPr lang="en-US" sz="20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0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zpětná</a:t>
          </a:r>
          <a:r>
            <a:rPr lang="en-US" sz="20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 </a:t>
          </a:r>
          <a:r>
            <a:rPr lang="en-US" sz="2000" b="0" i="0" kern="1200" baseline="0" dirty="0" err="1">
              <a:latin typeface="Segoe UI" panose="020B0502040204020203" pitchFamily="34" charset="0"/>
              <a:cs typeface="Segoe UI" panose="020B0502040204020203" pitchFamily="34" charset="0"/>
            </a:rPr>
            <a:t>vazba</a:t>
          </a:r>
          <a:r>
            <a:rPr lang="cs-CZ" sz="2000" b="0" i="0" kern="1200" baseline="0" dirty="0">
              <a:latin typeface="Segoe UI" panose="020B0502040204020203" pitchFamily="34" charset="0"/>
              <a:cs typeface="Segoe UI" panose="020B0502040204020203" pitchFamily="34" charset="0"/>
            </a:rPr>
            <a:t>.</a:t>
          </a:r>
          <a:endParaRPr lang="en-US" sz="2000" i="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4406124" y="3924192"/>
        <a:ext cx="1824711" cy="15661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59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57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43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8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14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470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1/21/2026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92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1/21/2026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15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1/21/2026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050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39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82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63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2" r:id="rId6"/>
    <p:sldLayoutId id="2147483698" r:id="rId7"/>
    <p:sldLayoutId id="2147483699" r:id="rId8"/>
    <p:sldLayoutId id="2147483700" r:id="rId9"/>
    <p:sldLayoutId id="2147483701" r:id="rId10"/>
    <p:sldLayoutId id="214748370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5CB65D0-496F-4797-A015-C85839E35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ázek 4" descr="Obsah obrázku obloha, sport, venku, boty&#10;&#10;Obsah generovaný pomocí AI může být nesprávný.">
            <a:extLst>
              <a:ext uri="{FF2B5EF4-FFF2-40B4-BE49-F238E27FC236}">
                <a16:creationId xmlns:a16="http://schemas.microsoft.com/office/drawing/2014/main" id="{08965B66-BA7B-B00C-EFDB-0A757E9BD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10"/>
            <a:ext cx="12192000" cy="685798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5D2C779-8883-4E5F-A170-0F464918C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990598"/>
            <a:ext cx="12188952" cy="4745182"/>
          </a:xfrm>
          <a:prstGeom prst="rect">
            <a:avLst/>
          </a:prstGeom>
          <a:gradFill>
            <a:gsLst>
              <a:gs pos="35000">
                <a:srgbClr val="000000">
                  <a:alpha val="41000"/>
                </a:srgbClr>
              </a:gs>
              <a:gs pos="0">
                <a:srgbClr val="000000">
                  <a:alpha val="0"/>
                </a:srgbClr>
              </a:gs>
              <a:gs pos="47744">
                <a:srgbClr val="000000">
                  <a:alpha val="51000"/>
                </a:srgbClr>
              </a:gs>
              <a:gs pos="7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556BE1B-E5B6-6584-11BE-3E86440AC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3541" y="990599"/>
            <a:ext cx="5619054" cy="4849091"/>
          </a:xfrm>
        </p:spPr>
        <p:txBody>
          <a:bodyPr anchor="ctr">
            <a:normAutofit/>
          </a:bodyPr>
          <a:lstStyle/>
          <a:p>
            <a:pPr algn="r"/>
            <a:r>
              <a:rPr lang="en-US" b="1" dirty="0" err="1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</a:rPr>
              <a:t>SportVision</a:t>
            </a:r>
            <a:endParaRPr lang="en-US" b="1" dirty="0">
              <a:ln w="22225">
                <a:solidFill>
                  <a:schemeClr val="tx1"/>
                </a:solidFill>
                <a:miter lim="800000"/>
              </a:ln>
              <a:solidFill>
                <a:srgbClr val="FFFFFF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2912B53-E9B1-3771-5ECD-735A6F9E5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41320" y="1659082"/>
            <a:ext cx="2368905" cy="4076699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Filip Hřivňacký</a:t>
            </a:r>
          </a:p>
          <a:p>
            <a:r>
              <a:rPr lang="cs-CZ" b="1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IT4</a:t>
            </a:r>
          </a:p>
          <a:p>
            <a:endParaRPr lang="en-US" b="1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D96A694-258D-4418-A83C-B9BA72FD4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15300" y="1780927"/>
            <a:ext cx="0" cy="3390901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sx="88000" sy="88000" algn="tl" rotWithShape="0">
              <a:prstClr val="black">
                <a:alpha val="26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652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45FAB70-E5C2-2FE6-B576-3B029B626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4023657"/>
            <a:ext cx="3794760" cy="2110444"/>
          </a:xfrm>
        </p:spPr>
        <p:txBody>
          <a:bodyPr>
            <a:normAutofit/>
          </a:bodyPr>
          <a:lstStyle/>
          <a:p>
            <a:r>
              <a:rPr lang="en-US" b="1" dirty="0" err="1"/>
              <a:t>VýSledky</a:t>
            </a:r>
            <a:r>
              <a:rPr lang="en-US" b="1" dirty="0"/>
              <a:t> </a:t>
            </a:r>
            <a:r>
              <a:rPr lang="en-US" b="1" dirty="0" err="1"/>
              <a:t>měření</a:t>
            </a:r>
            <a:r>
              <a:rPr lang="en-US" b="1" dirty="0"/>
              <a:t> a </a:t>
            </a:r>
            <a:r>
              <a:rPr lang="en-US" b="1" dirty="0" err="1"/>
              <a:t>Validace</a:t>
            </a:r>
            <a:endParaRPr lang="en-US" b="1" dirty="0"/>
          </a:p>
        </p:txBody>
      </p:sp>
      <p:pic>
        <p:nvPicPr>
          <p:cNvPr id="6" name="Obrázek 5" descr="Obsah obrázku text, snímek obrazovky, Písmo, číslo&#10;&#10;Obsah generovaný pomocí AI může být nesprávný.">
            <a:extLst>
              <a:ext uri="{FF2B5EF4-FFF2-40B4-BE49-F238E27FC236}">
                <a16:creationId xmlns:a16="http://schemas.microsoft.com/office/drawing/2014/main" id="{80CC2046-0D86-25CD-A61D-5A3ED4D5A8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" b="1233"/>
          <a:stretch>
            <a:fillRect/>
          </a:stretch>
        </p:blipFill>
        <p:spPr>
          <a:xfrm>
            <a:off x="800100" y="717656"/>
            <a:ext cx="10591800" cy="30861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E0104E4-99BC-494F-8342-F250828E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876800" y="4114590"/>
            <a:ext cx="9818" cy="2019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FD175651-164D-24C7-7D9B-C8E5D2F25C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50933" y="4088705"/>
            <a:ext cx="6135924" cy="209397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0" rIns="91440" bIns="45720" numCol="1" anchorCtr="0" compatLnSpc="1">
            <a:prstTxWarp prst="textNoShape">
              <a:avLst/>
            </a:prstTxWarp>
            <a:normAutofit fontScale="85000" lnSpcReduction="20000"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Metodika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testování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Vzdálenost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10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metrů</a:t>
            </a:r>
            <a:r>
              <a:rPr lang="en-US" alt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Kamera: </a:t>
            </a:r>
            <a:r>
              <a:rPr lang="cs-CZ" alt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1920x1080 60 FPS</a:t>
            </a:r>
            <a:r>
              <a:rPr lang="en-US" alt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Testováno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při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různé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intenzitě</a:t>
            </a:r>
            <a:r>
              <a:rPr kumimoji="0" lang="cs-CZ" altLang="en-US" sz="2400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2400" b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Výsledek</a:t>
            </a:r>
            <a:r>
              <a:rPr kumimoji="0" lang="en-US" altLang="en-US" sz="2400" b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odpovídá</a:t>
            </a:r>
            <a:r>
              <a:rPr kumimoji="0" lang="en-US" altLang="en-US" sz="2400" b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předpokladům</a:t>
            </a:r>
            <a:r>
              <a:rPr kumimoji="0" lang="en-US" altLang="en-US" sz="2400" b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500" b="0" i="0" u="none" strike="noStrike" cap="none" normalizeH="0" baseline="0" dirty="0">
              <a:ln>
                <a:noFill/>
              </a:ln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51916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7F52AB8-D2B0-5E5F-3851-66EA1400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Budoucí</a:t>
            </a:r>
            <a:r>
              <a:rPr lang="en-US" b="1" dirty="0"/>
              <a:t> </a:t>
            </a:r>
            <a:r>
              <a:rPr lang="en-US" b="1" dirty="0" err="1"/>
              <a:t>vylepšení</a:t>
            </a:r>
            <a:r>
              <a:rPr lang="en-US" b="1" dirty="0"/>
              <a:t> a </a:t>
            </a:r>
            <a:r>
              <a:rPr lang="en-US" b="1" dirty="0" err="1"/>
              <a:t>potenciál</a:t>
            </a:r>
            <a:endParaRPr lang="en-US" b="1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F3A95FA-2850-B7C9-295C-F441FEBD0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Uživatelská</a:t>
            </a: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přívětivost</a:t>
            </a: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cs-CZ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Vytvoření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GUI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, aby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uživatel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nemusel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zasahovat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do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kódu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cs-CZ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Vývoj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mobilní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aplikace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indent="0">
              <a:buNone/>
            </a:pPr>
            <a:r>
              <a:rPr lang="en-US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Pokročilá</a:t>
            </a: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biomechanika</a:t>
            </a: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cs-CZ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Měření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úhlů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 v </a:t>
            </a:r>
            <a:r>
              <a:rPr lang="en-US" sz="2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kloubech</a:t>
            </a:r>
            <a:r>
              <a:rPr lang="cs-CZ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cs-CZ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Analýza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kroku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Délka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kroku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frekvence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kadence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  <a:endParaRPr lang="cs-CZ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Ground Contact Time: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Doba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kontaktu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chodidla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se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zem</a:t>
            </a:r>
            <a:r>
              <a:rPr lang="cs-CZ" sz="2000" dirty="0">
                <a:latin typeface="Segoe UI" panose="020B0502040204020203" pitchFamily="34" charset="0"/>
                <a:cs typeface="Segoe UI" panose="020B0502040204020203" pitchFamily="34" charset="0"/>
              </a:rPr>
              <a:t>í.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32015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0257D9-854F-F269-0FF1-5F20CD626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Závěr</a:t>
            </a:r>
            <a:endParaRPr lang="en-US" b="1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D58FF71-D98E-4D4D-DADB-18D070DFE9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0635" y="1970264"/>
            <a:ext cx="9601605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Cíl</a:t>
            </a:r>
            <a:r>
              <a:rPr kumimoji="0" lang="en-US" alt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1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splněn</a:t>
            </a:r>
            <a:r>
              <a:rPr kumimoji="0" lang="en-US" alt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Vytvořen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funkční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nástroj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pro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videoanalýzu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kumimoji="0" lang="cs-CZ" altLang="en-US" sz="24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cs-CZ" altLang="en-US" sz="24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Hlavní</a:t>
            </a:r>
            <a:r>
              <a:rPr kumimoji="0" lang="en-US" alt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1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přínos</a:t>
            </a:r>
            <a:r>
              <a:rPr kumimoji="0" lang="en-US" alt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kumimoji="0" lang="en-US" altLang="en-US" sz="24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1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Dostupnost</a:t>
            </a:r>
            <a:r>
              <a:rPr kumimoji="0" lang="en-US" alt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Zdarma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běží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na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běžném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PC.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1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Přesnost</a:t>
            </a:r>
            <a:r>
              <a:rPr kumimoji="0" lang="en-US" alt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Validováno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na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10m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úseku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chyba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v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řádu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setin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s).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1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Inovace</a:t>
            </a:r>
            <a:r>
              <a:rPr kumimoji="0" lang="en-US" alt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Spojení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měření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času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vizuální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kontroly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i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techniky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kumimoji="0" lang="cs-CZ" altLang="en-US" sz="24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24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Software </a:t>
            </a:r>
            <a:r>
              <a:rPr kumimoji="0" lang="en-US" altLang="en-US" sz="2400" b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dokáže</a:t>
            </a:r>
            <a:r>
              <a:rPr kumimoji="0" lang="en-US" altLang="en-US" sz="2400" b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v </a:t>
            </a:r>
            <a:r>
              <a:rPr kumimoji="0" lang="en-US" altLang="en-US" sz="2400" b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tréninkových</a:t>
            </a:r>
            <a:r>
              <a:rPr kumimoji="0" lang="en-US" altLang="en-US" sz="2400" b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podmínkách</a:t>
            </a:r>
            <a:r>
              <a:rPr kumimoji="0" lang="en-US" altLang="en-US" sz="2400" b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efektivně</a:t>
            </a:r>
            <a:r>
              <a:rPr kumimoji="0" lang="en-US" altLang="en-US" sz="2400" b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nahradit</a:t>
            </a:r>
            <a:r>
              <a:rPr kumimoji="0" lang="en-US" altLang="en-US" sz="2400" b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sz="2400" b="0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drahý</a:t>
            </a:r>
            <a:r>
              <a:rPr kumimoji="0" lang="en-US" altLang="en-US" sz="2400" b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hardware.</a:t>
            </a:r>
          </a:p>
        </p:txBody>
      </p:sp>
    </p:spTree>
    <p:extLst>
      <p:ext uri="{BB962C8B-B14F-4D97-AF65-F5344CB8AC3E}">
        <p14:creationId xmlns:p14="http://schemas.microsoft.com/office/powerpoint/2010/main" val="199294732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3F02335-AFF6-3994-51AC-3CC4B46A9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2" y="960594"/>
            <a:ext cx="5828114" cy="49368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b="1" dirty="0" err="1"/>
              <a:t>Děkuji</a:t>
            </a:r>
            <a:r>
              <a:rPr lang="en-US" sz="6000" b="1" dirty="0"/>
              <a:t> za </a:t>
            </a:r>
            <a:r>
              <a:rPr lang="en-US" sz="6000" b="1" dirty="0" err="1"/>
              <a:t>pozornost</a:t>
            </a:r>
            <a:endParaRPr lang="en-US" sz="6000" b="1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315200" y="1733549"/>
            <a:ext cx="0" cy="3390901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489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092771B2-5E22-ADEF-6E9E-0C39ED374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399"/>
            <a:ext cx="5239272" cy="1621147"/>
          </a:xfrm>
        </p:spPr>
        <p:txBody>
          <a:bodyPr>
            <a:normAutofit/>
          </a:bodyPr>
          <a:lstStyle/>
          <a:p>
            <a:r>
              <a:rPr lang="en-US" b="1" dirty="0" err="1"/>
              <a:t>Motivace</a:t>
            </a:r>
            <a:r>
              <a:rPr lang="en-US" b="1" dirty="0"/>
              <a:t>: </a:t>
            </a:r>
            <a:r>
              <a:rPr lang="en-US" b="1" dirty="0" err="1"/>
              <a:t>Problém</a:t>
            </a:r>
            <a:r>
              <a:rPr lang="en-US" b="1" dirty="0"/>
              <a:t> </a:t>
            </a:r>
            <a:r>
              <a:rPr lang="en-US" b="1" dirty="0" err="1"/>
              <a:t>současné</a:t>
            </a:r>
            <a:r>
              <a:rPr lang="en-US" b="1" dirty="0"/>
              <a:t> </a:t>
            </a:r>
            <a:r>
              <a:rPr lang="en-US" b="1" dirty="0" err="1"/>
              <a:t>praxe</a:t>
            </a:r>
            <a:endParaRPr lang="en-US" b="1" dirty="0"/>
          </a:p>
        </p:txBody>
      </p:sp>
      <p:cxnSp>
        <p:nvCxnSpPr>
          <p:cNvPr id="1046" name="Straight Connector 1">
            <a:extLst>
              <a:ext uri="{FF2B5EF4-FFF2-40B4-BE49-F238E27FC236}">
                <a16:creationId xmlns:a16="http://schemas.microsoft.com/office/drawing/2014/main" id="{7D3DF08D-8EDA-0FB3-59D9-B692F2ADD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>
            <a:extLst>
              <a:ext uri="{FF2B5EF4-FFF2-40B4-BE49-F238E27FC236}">
                <a16:creationId xmlns:a16="http://schemas.microsoft.com/office/drawing/2014/main" id="{CC3857A4-A62F-67DB-3F07-C25AD9D3F2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4672" y="2672080"/>
            <a:ext cx="4654632" cy="3490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86C54B3-45F2-33C0-DE61-681560E22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4900" y="914399"/>
            <a:ext cx="5541504" cy="52486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Profesionální</a:t>
            </a:r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atletika</a:t>
            </a:r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cs-CZ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Špičkové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vybavení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cs-CZ" sz="2300" dirty="0">
                <a:latin typeface="Segoe UI" panose="020B0502040204020203" pitchFamily="34" charset="0"/>
                <a:cs typeface="Segoe UI" panose="020B0502040204020203" pitchFamily="34" charset="0"/>
              </a:rPr>
              <a:t>infračervené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fotobu</a:t>
            </a:r>
            <a:r>
              <a:rPr lang="cs-CZ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ňky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  <a:endParaRPr lang="cs-CZ" sz="23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300" b="1" dirty="0">
                <a:latin typeface="Segoe UI" panose="020B0502040204020203" pitchFamily="34" charset="0"/>
                <a:cs typeface="Segoe UI" panose="020B0502040204020203" pitchFamily="34" charset="0"/>
              </a:rPr>
              <a:t>Cena: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Desítky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tisíc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korun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cs-CZ" sz="23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 sz="23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28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Amatérská</a:t>
            </a:r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úroveň</a:t>
            </a:r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cs-CZ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Závislost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na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ručních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stopkách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cs-CZ" sz="23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3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Lidská</a:t>
            </a:r>
            <a:r>
              <a:rPr lang="en-US" sz="23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chyba</a:t>
            </a:r>
            <a:r>
              <a:rPr lang="en-US" sz="23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Reakční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doba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≈ </a:t>
            </a:r>
            <a:r>
              <a:rPr lang="en-US" sz="2300" b="1" dirty="0">
                <a:latin typeface="Segoe UI" panose="020B0502040204020203" pitchFamily="34" charset="0"/>
                <a:cs typeface="Segoe UI" panose="020B0502040204020203" pitchFamily="34" charset="0"/>
              </a:rPr>
              <a:t>0,20 s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cs-CZ" sz="23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3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Důsledek</a:t>
            </a:r>
            <a:r>
              <a:rPr lang="en-US" sz="23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Ve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sprintech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je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ruční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měření</a:t>
            </a:r>
            <a:r>
              <a:rPr lang="cs-CZ" sz="2300" dirty="0">
                <a:latin typeface="Segoe UI" panose="020B0502040204020203" pitchFamily="34" charset="0"/>
                <a:cs typeface="Segoe UI" panose="020B0502040204020203" pitchFamily="34" charset="0"/>
              </a:rPr>
              <a:t> velice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cs-CZ" sz="2300" dirty="0">
                <a:latin typeface="Segoe UI" panose="020B0502040204020203" pitchFamily="34" charset="0"/>
                <a:cs typeface="Segoe UI" panose="020B0502040204020203" pitchFamily="34" charset="0"/>
              </a:rPr>
              <a:t>nepřesné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1928701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2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BCB300B-79A4-D381-99D3-2215B09F1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914776" cy="3977269"/>
          </a:xfrm>
        </p:spPr>
        <p:txBody>
          <a:bodyPr>
            <a:normAutofit/>
          </a:bodyPr>
          <a:lstStyle/>
          <a:p>
            <a:r>
              <a:rPr lang="en-US" b="1" dirty="0" err="1"/>
              <a:t>Cíl</a:t>
            </a:r>
            <a:r>
              <a:rPr lang="en-US" b="1" dirty="0"/>
              <a:t> </a:t>
            </a:r>
            <a:r>
              <a:rPr lang="en-US" b="1" dirty="0" err="1"/>
              <a:t>práce</a:t>
            </a:r>
            <a:r>
              <a:rPr lang="en-US" b="1" dirty="0"/>
              <a:t>: Projekt </a:t>
            </a:r>
            <a:r>
              <a:rPr lang="en-US" b="1" dirty="0" err="1"/>
              <a:t>SportVision</a:t>
            </a:r>
            <a:endParaRPr lang="en-US" b="1" dirty="0"/>
          </a:p>
        </p:txBody>
      </p:sp>
      <p:cxnSp>
        <p:nvCxnSpPr>
          <p:cNvPr id="28" name="Straight Connector 24">
            <a:extLst>
              <a:ext uri="{FF2B5EF4-FFF2-40B4-BE49-F238E27FC236}">
                <a16:creationId xmlns:a16="http://schemas.microsoft.com/office/drawing/2014/main" id="{4BFD5B9F-5FB6-467D-83D5-DF82F1907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524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Rectangle 2">
            <a:extLst>
              <a:ext uri="{FF2B5EF4-FFF2-40B4-BE49-F238E27FC236}">
                <a16:creationId xmlns:a16="http://schemas.microsoft.com/office/drawing/2014/main" id="{F78B2126-361D-EA2C-3E16-238A05852D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2630725"/>
              </p:ext>
            </p:extLst>
          </p:nvPr>
        </p:nvGraphicFramePr>
        <p:xfrm>
          <a:off x="5219952" y="723900"/>
          <a:ext cx="6171948" cy="5499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673015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1E97129-823B-7568-31B5-5B1DBDE7D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687812" cy="798194"/>
          </a:xfrm>
        </p:spPr>
        <p:txBody>
          <a:bodyPr>
            <a:normAutofit/>
          </a:bodyPr>
          <a:lstStyle/>
          <a:p>
            <a:r>
              <a:rPr lang="pl-PL" b="1" dirty="0"/>
              <a:t>Teorie: Detekce pohybu a technologie</a:t>
            </a:r>
            <a:endParaRPr lang="en-US" b="1" dirty="0"/>
          </a:p>
        </p:txBody>
      </p:sp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Obrázek 5" descr="Obsah obrázku text, diagram, snímek obrazovky, řada/pruh&#10;&#10;Obsah generovaný pomocí AI může být nesprávný.">
            <a:extLst>
              <a:ext uri="{FF2B5EF4-FFF2-40B4-BE49-F238E27FC236}">
                <a16:creationId xmlns:a16="http://schemas.microsoft.com/office/drawing/2014/main" id="{0959F093-21FE-5D1D-A9BC-67908F081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99" y="2251661"/>
            <a:ext cx="6072188" cy="3445966"/>
          </a:xfrm>
          <a:prstGeom prst="rect">
            <a:avLst/>
          </a:prstGeom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D91EB29-249A-5ECA-BE60-09141A3C4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899" y="1364937"/>
            <a:ext cx="4191001" cy="4139626"/>
          </a:xfrm>
        </p:spPr>
        <p:txBody>
          <a:bodyPr anchor="b">
            <a:normAutofit/>
          </a:bodyPr>
          <a:lstStyle/>
          <a:p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Počítačové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vidění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&amp; CNN.</a:t>
            </a:r>
            <a:endParaRPr lang="cs-CZ" sz="23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Klíčová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technologie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23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MediaPipe</a:t>
            </a:r>
            <a:r>
              <a:rPr lang="en-US" sz="23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BlazePose</a:t>
            </a:r>
            <a:r>
              <a:rPr lang="en-US" sz="2300" b="1" dirty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endParaRPr lang="cs-CZ" sz="23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Detekce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b="1" dirty="0">
                <a:latin typeface="Segoe UI" panose="020B0502040204020203" pitchFamily="34" charset="0"/>
                <a:cs typeface="Segoe UI" panose="020B0502040204020203" pitchFamily="34" charset="0"/>
              </a:rPr>
              <a:t>33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klíčových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bodů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(landmarks)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ve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3D.</a:t>
            </a:r>
            <a:endParaRPr lang="cs-CZ" sz="23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Stačí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běžná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kamera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mobil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2300" dirty="0" err="1">
                <a:latin typeface="Segoe UI" panose="020B0502040204020203" pitchFamily="34" charset="0"/>
                <a:cs typeface="Segoe UI" panose="020B0502040204020203" pitchFamily="34" charset="0"/>
              </a:rPr>
              <a:t>webkamera</a:t>
            </a: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E0104E4-99BC-494F-8342-F250828E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6145599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571379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5" name="Rectangle 4104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61131D0-0BEC-3C81-1E3B-7C1717451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4023657"/>
            <a:ext cx="3794760" cy="2110444"/>
          </a:xfrm>
        </p:spPr>
        <p:txBody>
          <a:bodyPr>
            <a:normAutofit/>
          </a:bodyPr>
          <a:lstStyle/>
          <a:p>
            <a:r>
              <a:rPr lang="en-US" b="1" dirty="0" err="1"/>
              <a:t>Konvoluční</a:t>
            </a:r>
            <a:r>
              <a:rPr lang="en-US" b="1" dirty="0"/>
              <a:t> </a:t>
            </a:r>
            <a:r>
              <a:rPr lang="en-US" b="1" dirty="0" err="1"/>
              <a:t>neuronové</a:t>
            </a:r>
            <a:r>
              <a:rPr lang="en-US" b="1" dirty="0"/>
              <a:t> </a:t>
            </a:r>
            <a:r>
              <a:rPr lang="en-US" b="1" dirty="0" err="1"/>
              <a:t>sítě</a:t>
            </a:r>
            <a:r>
              <a:rPr lang="en-US" b="1" dirty="0"/>
              <a:t> (CNN)</a:t>
            </a:r>
          </a:p>
        </p:txBody>
      </p:sp>
      <p:cxnSp>
        <p:nvCxnSpPr>
          <p:cNvPr id="4107" name="Straight Connector 4106">
            <a:extLst>
              <a:ext uri="{FF2B5EF4-FFF2-40B4-BE49-F238E27FC236}">
                <a16:creationId xmlns:a16="http://schemas.microsoft.com/office/drawing/2014/main" id="{8E0104E4-99BC-494F-8342-F250828E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876800" y="4114590"/>
            <a:ext cx="9818" cy="2019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2">
            <a:extLst>
              <a:ext uri="{FF2B5EF4-FFF2-40B4-BE49-F238E27FC236}">
                <a16:creationId xmlns:a16="http://schemas.microsoft.com/office/drawing/2014/main" id="{D9F6344F-9C1F-FC27-B730-B4F9D904B52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02936" y="4023657"/>
            <a:ext cx="6394353" cy="261282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Konvoluce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Hledání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hran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barev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jednoduchých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tvarů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Pooling: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Zjednodušení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obrazu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→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Rychlost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výpočtu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Klasifikace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Složení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tvarů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→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Detekce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objektu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("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Běžec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").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Výsledek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Počítač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"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vidí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strukturu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v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rozmazaném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videu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4102" name="Picture 6" descr="Convolutional Neural Networks (CNNs) for Computer Vision - Image  Classification | by Atul Ranjan | Python in Plain English">
            <a:extLst>
              <a:ext uri="{FF2B5EF4-FFF2-40B4-BE49-F238E27FC236}">
                <a16:creationId xmlns:a16="http://schemas.microsoft.com/office/drawing/2014/main" id="{5427D4B8-1C18-A791-E184-A77AE38BC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96" y="0"/>
            <a:ext cx="10956861" cy="370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63123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B5987D3-9E7A-1415-91D1-621B8C2CE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6239599" cy="1307590"/>
          </a:xfrm>
        </p:spPr>
        <p:txBody>
          <a:bodyPr>
            <a:normAutofit/>
          </a:bodyPr>
          <a:lstStyle/>
          <a:p>
            <a:r>
              <a:rPr lang="en-US" b="1" dirty="0" err="1"/>
              <a:t>MediaPipe</a:t>
            </a:r>
            <a:r>
              <a:rPr lang="en-US" b="1" dirty="0"/>
              <a:t> </a:t>
            </a:r>
            <a:r>
              <a:rPr lang="en-US" b="1" dirty="0" err="1"/>
              <a:t>BlazePose</a:t>
            </a:r>
            <a:endParaRPr lang="en-US" b="1" dirty="0"/>
          </a:p>
        </p:txBody>
      </p:sp>
      <p:cxnSp>
        <p:nvCxnSpPr>
          <p:cNvPr id="28" name="Straight Connector 21">
            <a:extLst>
              <a:ext uri="{FF2B5EF4-FFF2-40B4-BE49-F238E27FC236}">
                <a16:creationId xmlns:a16="http://schemas.microsoft.com/office/drawing/2014/main" id="{3815BE95-1337-20E2-B2EF-5DA486F72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F96DD0A-15DB-F02A-058A-4FB57147C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21992"/>
            <a:ext cx="6239599" cy="39410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Architektura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Detektor</a:t>
            </a: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-Tracker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cs-CZ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Detektor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(Pose Detector):</a:t>
            </a:r>
            <a:endParaRPr lang="cs-CZ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Běží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pouze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na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začátku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nebo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při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ztrátě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  <a:endParaRPr lang="cs-CZ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Skenuje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celý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obraz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hledá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osobu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(ROI - Region of Interest).</a:t>
            </a:r>
            <a:endParaRPr lang="cs-CZ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cs-CZ" b="1" dirty="0" err="1">
                <a:latin typeface="Segoe UI" panose="020B0502040204020203" pitchFamily="34" charset="0"/>
                <a:cs typeface="Segoe UI" panose="020B0502040204020203" pitchFamily="34" charset="0"/>
              </a:rPr>
              <a:t>Tracker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(Pose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Landmarker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):</a:t>
            </a:r>
            <a:endParaRPr lang="cs-CZ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Běží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ve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všech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dalších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snímcích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cs-CZ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Pouze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"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dopočítává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"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posun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bodů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z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minula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cs-CZ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2"/>
            <a:endParaRPr lang="cs-CZ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Obrázek 4" descr="Obsah obrázku boty, osoba, Tanec, sníh&#10;&#10;Obsah generovaný pomocí AI může být nesprávný.">
            <a:extLst>
              <a:ext uri="{FF2B5EF4-FFF2-40B4-BE49-F238E27FC236}">
                <a16:creationId xmlns:a16="http://schemas.microsoft.com/office/drawing/2014/main" id="{CE9B861D-D825-3B82-926A-1253E40858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072" r="12745" b="-2"/>
          <a:stretch>
            <a:fillRect/>
          </a:stretch>
        </p:blipFill>
        <p:spPr>
          <a:xfrm>
            <a:off x="7583424" y="10"/>
            <a:ext cx="460857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0402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9FE6431-C9A6-CA23-C958-54C501E03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455748" cy="1473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 dirty="0" err="1"/>
              <a:t>Implementace</a:t>
            </a:r>
            <a:r>
              <a:rPr lang="en-US" sz="3300" b="1" dirty="0"/>
              <a:t>: </a:t>
            </a:r>
            <a:r>
              <a:rPr lang="en-US" sz="3300" b="1" dirty="0" err="1"/>
              <a:t>Algoritmus</a:t>
            </a:r>
            <a:r>
              <a:rPr lang="en-US" sz="3300" b="1" dirty="0"/>
              <a:t> </a:t>
            </a:r>
            <a:r>
              <a:rPr lang="en-US" sz="3300" b="1" dirty="0" err="1"/>
              <a:t>měření</a:t>
            </a:r>
            <a:endParaRPr lang="en-US" sz="3300" b="1" dirty="0"/>
          </a:p>
        </p:txBody>
      </p:sp>
      <p:cxnSp>
        <p:nvCxnSpPr>
          <p:cNvPr id="22" name="Straight Connector 15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083CE34-AFDF-5FC9-7DB6-04699E559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066636"/>
            <a:ext cx="3275630" cy="42002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3 </a:t>
            </a:r>
            <a:r>
              <a:rPr lang="en-US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Stavy</a:t>
            </a: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aplikace</a:t>
            </a: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Ready: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Čekání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na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start (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běžec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před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čárou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</a:p>
          <a:p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Running: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Měření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času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(od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protnutí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startu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</a:p>
          <a:p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Finished: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Zastavení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času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7" name="Obrázek 6" descr="Obsah obrázku text, snímek obrazovky, Písmo, design&#10;&#10;Obsah generovaný pomocí AI může být nesprávný.">
            <a:extLst>
              <a:ext uri="{FF2B5EF4-FFF2-40B4-BE49-F238E27FC236}">
                <a16:creationId xmlns:a16="http://schemas.microsoft.com/office/drawing/2014/main" id="{578187F4-C565-A58C-AC41-79993AB78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718" y="1677165"/>
            <a:ext cx="8177256" cy="518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3125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7C10D4C-8DED-200E-3237-3345F3F2A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F7F80F-9EDD-0EEA-B6D7-E116EBA4F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2497143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Nadpis 1">
            <a:extLst>
              <a:ext uri="{FF2B5EF4-FFF2-40B4-BE49-F238E27FC236}">
                <a16:creationId xmlns:a16="http://schemas.microsoft.com/office/drawing/2014/main" id="{6A7BCC3D-7274-3B51-A981-B26327E6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9" y="914400"/>
            <a:ext cx="3453844" cy="146304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1" dirty="0" err="1"/>
              <a:t>Detekce</a:t>
            </a:r>
            <a:r>
              <a:rPr lang="en-US" sz="3100" b="1" dirty="0"/>
              <a:t> </a:t>
            </a:r>
            <a:r>
              <a:rPr lang="en-US" sz="3100" b="1" dirty="0" err="1"/>
              <a:t>běžce</a:t>
            </a:r>
            <a:r>
              <a:rPr lang="en-US" sz="3100" b="1" dirty="0"/>
              <a:t>: </a:t>
            </a:r>
            <a:r>
              <a:rPr lang="en-US" sz="3100" b="1" dirty="0" err="1"/>
              <a:t>Proč</a:t>
            </a:r>
            <a:r>
              <a:rPr lang="en-US" sz="3100" b="1" dirty="0"/>
              <a:t> </a:t>
            </a:r>
            <a:r>
              <a:rPr lang="en-US" sz="3100" b="1" dirty="0" err="1"/>
              <a:t>právě</a:t>
            </a:r>
            <a:r>
              <a:rPr lang="en-US" sz="3100" b="1" dirty="0"/>
              <a:t> </a:t>
            </a:r>
            <a:r>
              <a:rPr lang="en-US" sz="3100" b="1" dirty="0" err="1"/>
              <a:t>hrudník</a:t>
            </a:r>
            <a:r>
              <a:rPr lang="en-US" sz="3100" b="1" dirty="0"/>
              <a:t>?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B0E2F13-EBEF-9325-9E09-F64F9FC15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3900" y="843604"/>
            <a:ext cx="6942715" cy="153383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Atletická</a:t>
            </a:r>
            <a:r>
              <a:rPr lang="en-US" sz="22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pravidla</a:t>
            </a:r>
            <a:r>
              <a:rPr lang="en-US" sz="22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en-US" sz="2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200" dirty="0" err="1">
                <a:latin typeface="Segoe UI" panose="020B0502040204020203" pitchFamily="34" charset="0"/>
                <a:cs typeface="Segoe UI" panose="020B0502040204020203" pitchFamily="34" charset="0"/>
              </a:rPr>
              <a:t>Cílová</a:t>
            </a:r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dirty="0" err="1">
                <a:latin typeface="Segoe UI" panose="020B0502040204020203" pitchFamily="34" charset="0"/>
                <a:cs typeface="Segoe UI" panose="020B0502040204020203" pitchFamily="34" charset="0"/>
              </a:rPr>
              <a:t>čára</a:t>
            </a:r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 se </a:t>
            </a:r>
            <a:r>
              <a:rPr lang="en-US" sz="2200" dirty="0" err="1">
                <a:latin typeface="Segoe UI" panose="020B0502040204020203" pitchFamily="34" charset="0"/>
                <a:cs typeface="Segoe UI" panose="020B0502040204020203" pitchFamily="34" charset="0"/>
              </a:rPr>
              <a:t>protíná</a:t>
            </a:r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trupem</a:t>
            </a:r>
            <a:r>
              <a:rPr lang="en-US" sz="2200" b="1" dirty="0"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22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torzem</a:t>
            </a:r>
            <a:r>
              <a:rPr lang="en-US" sz="2200" b="1" dirty="0"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Hlava, </a:t>
            </a:r>
            <a:r>
              <a:rPr lang="en-US" sz="2200" dirty="0" err="1">
                <a:latin typeface="Segoe UI" panose="020B0502040204020203" pitchFamily="34" charset="0"/>
                <a:cs typeface="Segoe UI" panose="020B0502040204020203" pitchFamily="34" charset="0"/>
              </a:rPr>
              <a:t>ruce</a:t>
            </a:r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 ani </a:t>
            </a:r>
            <a:r>
              <a:rPr lang="en-US" sz="2200" dirty="0" err="1">
                <a:latin typeface="Segoe UI" panose="020B0502040204020203" pitchFamily="34" charset="0"/>
                <a:cs typeface="Segoe UI" panose="020B0502040204020203" pitchFamily="34" charset="0"/>
              </a:rPr>
              <a:t>nohy</a:t>
            </a:r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dirty="0" err="1">
                <a:latin typeface="Segoe UI" panose="020B0502040204020203" pitchFamily="34" charset="0"/>
                <a:cs typeface="Segoe UI" panose="020B0502040204020203" pitchFamily="34" charset="0"/>
              </a:rPr>
              <a:t>nerozhodují</a:t>
            </a:r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Obrázek 4" descr="Obsah obrázku text, snímek obrazovky, Písmo, vizitka&#10;&#10;Obsah generovaný pomocí AI může být nesprávný.">
            <a:extLst>
              <a:ext uri="{FF2B5EF4-FFF2-40B4-BE49-F238E27FC236}">
                <a16:creationId xmlns:a16="http://schemas.microsoft.com/office/drawing/2014/main" id="{1CDF4CA6-112B-9120-24CF-36228A706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88" y="2514901"/>
            <a:ext cx="10322623" cy="438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19140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Screen Recording 2026-01-12 193523">
            <a:hlinkClick r:id="" action="ppaction://media"/>
            <a:extLst>
              <a:ext uri="{FF2B5EF4-FFF2-40B4-BE49-F238E27FC236}">
                <a16:creationId xmlns:a16="http://schemas.microsoft.com/office/drawing/2014/main" id="{C2D1CE0B-D1B9-9708-5305-3AD6E9B14BE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628"/>
            <a:ext cx="12222078" cy="6854371"/>
          </a:xfrm>
        </p:spPr>
      </p:pic>
    </p:spTree>
    <p:extLst>
      <p:ext uri="{BB962C8B-B14F-4D97-AF65-F5344CB8AC3E}">
        <p14:creationId xmlns:p14="http://schemas.microsoft.com/office/powerpoint/2010/main" val="14232861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d4152af-0cf4-45d2-b89b-b4680ac6c36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275EAE8C8FDB246AE1E1827CDCC0929" ma:contentTypeVersion="15" ma:contentTypeDescription="Vytvoří nový dokument" ma:contentTypeScope="" ma:versionID="702291c9b48163e0f2b42bc31fdeb799">
  <xsd:schema xmlns:xsd="http://www.w3.org/2001/XMLSchema" xmlns:xs="http://www.w3.org/2001/XMLSchema" xmlns:p="http://schemas.microsoft.com/office/2006/metadata/properties" xmlns:ns3="ad4152af-0cf4-45d2-b89b-b4680ac6c366" xmlns:ns4="9fdfd577-10da-46da-b8b3-87ebb514905d" targetNamespace="http://schemas.microsoft.com/office/2006/metadata/properties" ma:root="true" ma:fieldsID="fbb24dddf1cd9d71dbe0e78d1c71b4f6" ns3:_="" ns4:_="">
    <xsd:import namespace="ad4152af-0cf4-45d2-b89b-b4680ac6c366"/>
    <xsd:import namespace="9fdfd577-10da-46da-b8b3-87ebb51490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152af-0cf4-45d2-b89b-b4680ac6c3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dfd577-10da-46da-b8b3-87ebb514905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dílí se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dílené s podrobnostm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odnota hash upozornění na sdílení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A4396A2-0835-4E50-91D9-749666F892FB}">
  <ds:schemaRefs>
    <ds:schemaRef ds:uri="ad4152af-0cf4-45d2-b89b-b4680ac6c366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9fdfd577-10da-46da-b8b3-87ebb514905d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0DCC85F8-CAE5-4109-BB91-BE489AA953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2722C4-36FA-4206-8179-70797504DF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4152af-0cf4-45d2-b89b-b4680ac6c366"/>
    <ds:schemaRef ds:uri="9fdfd577-10da-46da-b8b3-87ebb51490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959</TotalTime>
  <Words>406</Words>
  <Application>Microsoft Office PowerPoint</Application>
  <PresentationFormat>Širokoúhlá obrazovka</PresentationFormat>
  <Paragraphs>71</Paragraphs>
  <Slides>13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Calisto MT</vt:lpstr>
      <vt:lpstr>Segoe UI</vt:lpstr>
      <vt:lpstr>Univers Condensed</vt:lpstr>
      <vt:lpstr>ChronicleVTI</vt:lpstr>
      <vt:lpstr>SportVision</vt:lpstr>
      <vt:lpstr>Motivace: Problém současné praxe</vt:lpstr>
      <vt:lpstr>Cíl práce: Projekt SportVision</vt:lpstr>
      <vt:lpstr>Teorie: Detekce pohybu a technologie</vt:lpstr>
      <vt:lpstr>Konvoluční neuronové sítě (CNN)</vt:lpstr>
      <vt:lpstr>MediaPipe BlazePose</vt:lpstr>
      <vt:lpstr>Implementace: Algoritmus měření</vt:lpstr>
      <vt:lpstr>Detekce běžce: Proč právě hrudník?</vt:lpstr>
      <vt:lpstr>Prezentace aplikace PowerPoint</vt:lpstr>
      <vt:lpstr>VýSledky měření a Validace</vt:lpstr>
      <vt:lpstr>Budoucí vylepšení a potenciál</vt:lpstr>
      <vt:lpstr>Závěr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PERNICOVÁ Veronika</dc:creator>
  <cp:lastModifiedBy>Filip Hřivňacký</cp:lastModifiedBy>
  <cp:revision>4</cp:revision>
  <dcterms:created xsi:type="dcterms:W3CDTF">2026-01-09T07:26:15Z</dcterms:created>
  <dcterms:modified xsi:type="dcterms:W3CDTF">2026-01-21T13:16:08Z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0x010100F275EAE8C8FDB246AE1E1827CDCC0929</vt:lpwstr>
  </property>
</Properties>
</file>

<file path=docProps/thumbnail.jpeg>
</file>